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742" r:id="rId1"/>
  </p:sldMasterIdLst>
  <p:notesMasterIdLst>
    <p:notesMasterId r:id="rId3"/>
  </p:notesMasterIdLst>
  <p:sldIdLst>
    <p:sldId id="257" r:id="rId2"/>
  </p:sldIdLst>
  <p:sldSz cx="6858000" cy="9906000" type="A4"/>
  <p:notesSz cx="6884988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66FF"/>
    <a:srgbClr val="FF3300"/>
    <a:srgbClr val="FFCC66"/>
    <a:srgbClr val="FFCC00"/>
    <a:srgbClr val="FFFFCC"/>
    <a:srgbClr val="FF3399"/>
    <a:srgbClr val="FF0000"/>
    <a:srgbClr val="0033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ลักษณะสีปานกลาง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ลักษณะสีเข้ม 1 - เน้น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ลักษณะสีปานกลาง 3 - เน้น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ลักษณะชุดรูปแบบ 1 - เน้น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ลักษณะชุดรูปแบบ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ลักษณะสีอ่อน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ลักษณะสีอ่อน 1 - เน้น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ลักษณะสีอ่อน 1 - เน้น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สไตล์ธีม 1 - เน้น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สไตล์สีอ่อน 1 - เน้น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9821" autoAdjust="0"/>
  </p:normalViewPr>
  <p:slideViewPr>
    <p:cSldViewPr snapToGrid="0">
      <p:cViewPr>
        <p:scale>
          <a:sx n="100" d="100"/>
          <a:sy n="100" d="100"/>
        </p:scale>
        <p:origin x="970" y="67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84024" cy="501491"/>
          </a:xfrm>
          <a:prstGeom prst="rect">
            <a:avLst/>
          </a:prstGeom>
        </p:spPr>
        <p:txBody>
          <a:bodyPr vert="horz" lIns="90421" tIns="45211" rIns="90421" bIns="45211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99379" y="2"/>
            <a:ext cx="2984024" cy="501491"/>
          </a:xfrm>
          <a:prstGeom prst="rect">
            <a:avLst/>
          </a:prstGeom>
        </p:spPr>
        <p:txBody>
          <a:bodyPr vert="horz" lIns="90421" tIns="45211" rIns="90421" bIns="45211" rtlCol="0"/>
          <a:lstStyle>
            <a:lvl1pPr algn="r">
              <a:defRPr sz="1200"/>
            </a:lvl1pPr>
          </a:lstStyle>
          <a:p>
            <a:fld id="{14929C73-AA16-4AAC-9EB2-653C65C3FC89}" type="datetimeFigureOut">
              <a:rPr lang="th-TH" smtClean="0"/>
              <a:t>11/06/64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2273300" y="1254125"/>
            <a:ext cx="2338388" cy="3379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21" tIns="45211" rIns="90421" bIns="45211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8499" y="4821303"/>
            <a:ext cx="5507990" cy="3945275"/>
          </a:xfrm>
          <a:prstGeom prst="rect">
            <a:avLst/>
          </a:prstGeom>
        </p:spPr>
        <p:txBody>
          <a:bodyPr vert="horz" lIns="90421" tIns="45211" rIns="90421" bIns="45211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9517223"/>
            <a:ext cx="2984024" cy="501491"/>
          </a:xfrm>
          <a:prstGeom prst="rect">
            <a:avLst/>
          </a:prstGeom>
        </p:spPr>
        <p:txBody>
          <a:bodyPr vert="horz" lIns="90421" tIns="45211" rIns="90421" bIns="45211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99379" y="9517223"/>
            <a:ext cx="2984024" cy="501491"/>
          </a:xfrm>
          <a:prstGeom prst="rect">
            <a:avLst/>
          </a:prstGeom>
        </p:spPr>
        <p:txBody>
          <a:bodyPr vert="horz" lIns="90421" tIns="45211" rIns="90421" bIns="45211" rtlCol="0" anchor="b"/>
          <a:lstStyle>
            <a:lvl1pPr algn="r">
              <a:defRPr sz="1200"/>
            </a:lvl1pPr>
          </a:lstStyle>
          <a:p>
            <a:fld id="{B455FD1B-8177-407D-BB50-E6F88E7D2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189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3077286"/>
            <a:ext cx="5829300" cy="2123369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41735" y="4198590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57178" y="3338694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2628903" y="3338694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3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42903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72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3483772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3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681290" y="394410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42903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257178" y="573264"/>
            <a:ext cx="3357563" cy="1220822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9181399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9181399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9181399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43" r:id="rId1"/>
    <p:sldLayoutId id="2147484744" r:id="rId2"/>
    <p:sldLayoutId id="2147484745" r:id="rId3"/>
    <p:sldLayoutId id="2147484746" r:id="rId4"/>
    <p:sldLayoutId id="2147484747" r:id="rId5"/>
    <p:sldLayoutId id="2147484748" r:id="rId6"/>
    <p:sldLayoutId id="2147484749" r:id="rId7"/>
    <p:sldLayoutId id="2147484750" r:id="rId8"/>
    <p:sldLayoutId id="2147484751" r:id="rId9"/>
    <p:sldLayoutId id="2147484752" r:id="rId10"/>
    <p:sldLayoutId id="214748475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1371604" y="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-42269" y="-53868"/>
            <a:ext cx="1457325" cy="86177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th-TH" sz="1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3C81067E-4452-4824-BEAC-698CCE0B2378}"/>
              </a:ext>
            </a:extLst>
          </p:cNvPr>
          <p:cNvSpPr/>
          <p:nvPr/>
        </p:nvSpPr>
        <p:spPr>
          <a:xfrm>
            <a:off x="1005855" y="1548731"/>
            <a:ext cx="4846289" cy="9911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400" b="1" dirty="0">
              <a:latin typeface="TH KoHo" panose="02000506000000020004" pitchFamily="2" charset="-34"/>
              <a:cs typeface="TH KoHo" panose="02000506000000020004" pitchFamily="2" charset="-34"/>
            </a:endParaRPr>
          </a:p>
          <a:p>
            <a:pPr algn="ctr"/>
            <a:r>
              <a:rPr lang="th-TH" sz="4400" b="1" dirty="0">
                <a:latin typeface="TH KoHo" panose="02000506000000020004" pitchFamily="2" charset="-34"/>
                <a:cs typeface="TH KoHo" panose="02000506000000020004" pitchFamily="2" charset="-34"/>
              </a:rPr>
              <a:t>ข่าวประชาสัมพันธ์</a:t>
            </a:r>
          </a:p>
          <a:p>
            <a:pPr algn="ctr"/>
            <a:r>
              <a:rPr lang="th-TH" sz="1600" b="1" dirty="0">
                <a:latin typeface="TH KoHo" panose="02000506000000020004" pitchFamily="2" charset="-34"/>
                <a:cs typeface="TH KoHo" panose="02000506000000020004" pitchFamily="2" charset="-34"/>
              </a:rPr>
              <a:t>การชำระภาษีที่ดินและสิ่งปลูกสร้าง และภาษีป้าย ประจำปี 2563</a:t>
            </a:r>
          </a:p>
          <a:p>
            <a:pPr algn="ctr"/>
            <a:endParaRPr lang="en-US" sz="5400" b="1" dirty="0"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pic>
        <p:nvPicPr>
          <p:cNvPr id="1026" name="Picture 2" descr="aaaa">
            <a:extLst>
              <a:ext uri="{FF2B5EF4-FFF2-40B4-BE49-F238E27FC236}">
                <a16:creationId xmlns:a16="http://schemas.microsoft.com/office/drawing/2014/main" id="{596719B3-E423-4252-AD08-49C9CEB0B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4439020"/>
            <a:ext cx="5730240" cy="2491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20EF7CC8-C6D4-4473-94E9-344B692E961E}"/>
              </a:ext>
            </a:extLst>
          </p:cNvPr>
          <p:cNvSpPr/>
          <p:nvPr/>
        </p:nvSpPr>
        <p:spPr>
          <a:xfrm>
            <a:off x="68583" y="3218743"/>
            <a:ext cx="2049779" cy="8032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KoHo" panose="02000506000000020004" pitchFamily="2" charset="-34"/>
                <a:cs typeface="TH KoHo" panose="02000506000000020004" pitchFamily="2" charset="-34"/>
              </a:rPr>
              <a:t>ประกาศและแจ้งรายการที่ดินและสิ่งปลูกสร้าง (</a:t>
            </a:r>
            <a:r>
              <a:rPr lang="th-TH" sz="1600" b="1" dirty="0" err="1">
                <a:latin typeface="TH KoHo" panose="02000506000000020004" pitchFamily="2" charset="-34"/>
                <a:cs typeface="TH KoHo" panose="02000506000000020004" pitchFamily="2" charset="-34"/>
              </a:rPr>
              <a:t>ภดส</a:t>
            </a:r>
            <a:r>
              <a:rPr lang="th-TH" sz="1600" b="1" dirty="0">
                <a:latin typeface="TH KoHo" panose="02000506000000020004" pitchFamily="2" charset="-34"/>
                <a:cs typeface="TH KoHo" panose="02000506000000020004" pitchFamily="2" charset="-34"/>
              </a:rPr>
              <a:t>.3)</a:t>
            </a:r>
            <a:endParaRPr lang="en-US" sz="1600" b="1" dirty="0"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sp>
        <p:nvSpPr>
          <p:cNvPr id="28" name="สี่เหลี่ยมผืนผ้า 27">
            <a:extLst>
              <a:ext uri="{FF2B5EF4-FFF2-40B4-BE49-F238E27FC236}">
                <a16:creationId xmlns:a16="http://schemas.microsoft.com/office/drawing/2014/main" id="{E3A66EFD-4AAE-4FF6-81AB-6169FA9C9968}"/>
              </a:ext>
            </a:extLst>
          </p:cNvPr>
          <p:cNvSpPr/>
          <p:nvPr/>
        </p:nvSpPr>
        <p:spPr>
          <a:xfrm>
            <a:off x="68583" y="4021946"/>
            <a:ext cx="2049779" cy="3016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KoHo" panose="02000506000000020004" pitchFamily="2" charset="-34"/>
                <a:cs typeface="TH KoHo" panose="02000506000000020004" pitchFamily="2" charset="-34"/>
              </a:rPr>
              <a:t>ภายในเดือนมีนาคม 2563</a:t>
            </a:r>
            <a:endParaRPr lang="en-US" sz="1600" b="1" dirty="0"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sp>
        <p:nvSpPr>
          <p:cNvPr id="29" name="สี่เหลี่ยมผืนผ้า 28">
            <a:extLst>
              <a:ext uri="{FF2B5EF4-FFF2-40B4-BE49-F238E27FC236}">
                <a16:creationId xmlns:a16="http://schemas.microsoft.com/office/drawing/2014/main" id="{7EC19E50-EFCD-4CDF-809A-D67AA66AFF3B}"/>
              </a:ext>
            </a:extLst>
          </p:cNvPr>
          <p:cNvSpPr/>
          <p:nvPr/>
        </p:nvSpPr>
        <p:spPr>
          <a:xfrm>
            <a:off x="2293620" y="3218743"/>
            <a:ext cx="2156459" cy="810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KoHo" panose="02000506000000020004" pitchFamily="2" charset="-34"/>
                <a:cs typeface="TH KoHo" panose="02000506000000020004" pitchFamily="2" charset="-34"/>
              </a:rPr>
              <a:t>ประกาศราคาประเมินทุนทรัพย์ที่ดินและสิ่งปลูกสร้าง (</a:t>
            </a:r>
            <a:r>
              <a:rPr lang="th-TH" sz="1600" b="1" dirty="0" err="1">
                <a:latin typeface="TH KoHo" panose="02000506000000020004" pitchFamily="2" charset="-34"/>
                <a:cs typeface="TH KoHo" panose="02000506000000020004" pitchFamily="2" charset="-34"/>
              </a:rPr>
              <a:t>ภดส</a:t>
            </a:r>
            <a:r>
              <a:rPr lang="th-TH" sz="1600" b="1" dirty="0">
                <a:latin typeface="TH KoHo" panose="02000506000000020004" pitchFamily="2" charset="-34"/>
                <a:cs typeface="TH KoHo" panose="02000506000000020004" pitchFamily="2" charset="-34"/>
              </a:rPr>
              <a:t>.1)</a:t>
            </a:r>
            <a:endParaRPr lang="en-US" sz="1600" b="1" dirty="0"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sp>
        <p:nvSpPr>
          <p:cNvPr id="30" name="สี่เหลี่ยมผืนผ้า 29">
            <a:extLst>
              <a:ext uri="{FF2B5EF4-FFF2-40B4-BE49-F238E27FC236}">
                <a16:creationId xmlns:a16="http://schemas.microsoft.com/office/drawing/2014/main" id="{A0EF4866-29ED-4E5C-91A5-B3308A57A43F}"/>
              </a:ext>
            </a:extLst>
          </p:cNvPr>
          <p:cNvSpPr/>
          <p:nvPr/>
        </p:nvSpPr>
        <p:spPr>
          <a:xfrm>
            <a:off x="2301239" y="4029566"/>
            <a:ext cx="2148840" cy="3016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latin typeface="TH KoHo" panose="02000506000000020004" pitchFamily="2" charset="-34"/>
                <a:cs typeface="TH KoHo" panose="02000506000000020004" pitchFamily="2" charset="-34"/>
              </a:rPr>
              <a:t>ภายในเดือนพฤษภาคม 2563</a:t>
            </a:r>
            <a:endParaRPr lang="en-US" sz="1400" b="1" dirty="0"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sp>
        <p:nvSpPr>
          <p:cNvPr id="31" name="สี่เหลี่ยมผืนผ้า 30">
            <a:extLst>
              <a:ext uri="{FF2B5EF4-FFF2-40B4-BE49-F238E27FC236}">
                <a16:creationId xmlns:a16="http://schemas.microsoft.com/office/drawing/2014/main" id="{76B5F46D-AC46-4E16-A5A0-49343D667A7F}"/>
              </a:ext>
            </a:extLst>
          </p:cNvPr>
          <p:cNvSpPr/>
          <p:nvPr/>
        </p:nvSpPr>
        <p:spPr>
          <a:xfrm>
            <a:off x="4610097" y="3228744"/>
            <a:ext cx="2156460" cy="810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KoHo" panose="02000506000000020004" pitchFamily="2" charset="-34"/>
                <a:cs typeface="TH KoHo" panose="02000506000000020004" pitchFamily="2" charset="-34"/>
              </a:rPr>
              <a:t>กำหนดการชำระภาษีที่ดินและสิ่งปลูกสร้าง</a:t>
            </a:r>
            <a:endParaRPr lang="en-US" sz="1600" b="1" dirty="0"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sp>
        <p:nvSpPr>
          <p:cNvPr id="32" name="สี่เหลี่ยมผืนผ้า 31">
            <a:extLst>
              <a:ext uri="{FF2B5EF4-FFF2-40B4-BE49-F238E27FC236}">
                <a16:creationId xmlns:a16="http://schemas.microsoft.com/office/drawing/2014/main" id="{5EC3E8B1-AA20-4E0D-93E6-A2C9618F920C}"/>
              </a:ext>
            </a:extLst>
          </p:cNvPr>
          <p:cNvSpPr/>
          <p:nvPr/>
        </p:nvSpPr>
        <p:spPr>
          <a:xfrm>
            <a:off x="4610097" y="4039567"/>
            <a:ext cx="2156460" cy="3016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KoHo" panose="02000506000000020004" pitchFamily="2" charset="-34"/>
                <a:cs typeface="TH KoHo" panose="02000506000000020004" pitchFamily="2" charset="-34"/>
              </a:rPr>
              <a:t>ภายในเดือนสิงหาคม 2563</a:t>
            </a:r>
            <a:endParaRPr lang="en-US" sz="1600" b="1" dirty="0"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B9EF8B3D-D438-49B8-8E01-06A8148B6142}"/>
              </a:ext>
            </a:extLst>
          </p:cNvPr>
          <p:cNvSpPr/>
          <p:nvPr/>
        </p:nvSpPr>
        <p:spPr>
          <a:xfrm>
            <a:off x="1996439" y="2632442"/>
            <a:ext cx="2880359" cy="473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latin typeface="TH KoHo" panose="02000506000000020004" pitchFamily="2" charset="-34"/>
                <a:cs typeface="TH KoHo" panose="02000506000000020004" pitchFamily="2" charset="-34"/>
              </a:rPr>
              <a:t>ภาษีที่ดินและสิ่งปลูกสร้าง</a:t>
            </a:r>
            <a:endParaRPr lang="en-US" b="1" dirty="0"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sp>
        <p:nvSpPr>
          <p:cNvPr id="16" name="สี่เหลี่ยมผืนผ้า 15">
            <a:extLst>
              <a:ext uri="{FF2B5EF4-FFF2-40B4-BE49-F238E27FC236}">
                <a16:creationId xmlns:a16="http://schemas.microsoft.com/office/drawing/2014/main" id="{FBBBE0A1-7B3C-4FA2-8327-E81FC9FCA791}"/>
              </a:ext>
            </a:extLst>
          </p:cNvPr>
          <p:cNvSpPr/>
          <p:nvPr/>
        </p:nvSpPr>
        <p:spPr>
          <a:xfrm>
            <a:off x="0" y="-7620"/>
            <a:ext cx="6858000" cy="147096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>
                <a:solidFill>
                  <a:srgbClr val="002060"/>
                </a:solidFill>
                <a:latin typeface="TH KoHo" panose="02000506000000020004" pitchFamily="2" charset="-34"/>
                <a:cs typeface="TH KoHo" panose="02000506000000020004" pitchFamily="2" charset="-34"/>
              </a:rPr>
              <a:t>         </a:t>
            </a:r>
            <a:r>
              <a:rPr lang="th-TH" sz="5400" b="1" dirty="0">
                <a:solidFill>
                  <a:srgbClr val="002060"/>
                </a:solidFill>
                <a:latin typeface="TH KoHo" panose="02000506000000020004" pitchFamily="2" charset="-34"/>
                <a:cs typeface="TH KoHo" panose="02000506000000020004" pitchFamily="2" charset="-34"/>
              </a:rPr>
              <a:t>จดหมายข่าว</a:t>
            </a:r>
            <a:endParaRPr lang="th-TH" sz="4800" b="1" dirty="0">
              <a:solidFill>
                <a:srgbClr val="002060"/>
              </a:solidFill>
              <a:latin typeface="TH KoHo" panose="02000506000000020004" pitchFamily="2" charset="-34"/>
              <a:cs typeface="TH KoHo" panose="02000506000000020004" pitchFamily="2" charset="-34"/>
            </a:endParaRPr>
          </a:p>
          <a:p>
            <a:pPr algn="ctr"/>
            <a:r>
              <a:rPr lang="th-TH" sz="2000" b="1" dirty="0">
                <a:solidFill>
                  <a:srgbClr val="002060"/>
                </a:solidFill>
                <a:latin typeface="TH KoHo" panose="02000506000000020004" pitchFamily="2" charset="-34"/>
                <a:cs typeface="TH KoHo" panose="02000506000000020004" pitchFamily="2" charset="-34"/>
              </a:rPr>
              <a:t>                      องค์การบริหารส่วนตำบลสะนอ อำเภอยะรัง จังหวัดปัตตานี</a:t>
            </a:r>
            <a:endParaRPr lang="en-US" sz="8800" b="1" dirty="0">
              <a:solidFill>
                <a:srgbClr val="002060"/>
              </a:solidFill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pic>
        <p:nvPicPr>
          <p:cNvPr id="1027" name="Picture 2" descr="สะนอ">
            <a:extLst>
              <a:ext uri="{FF2B5EF4-FFF2-40B4-BE49-F238E27FC236}">
                <a16:creationId xmlns:a16="http://schemas.microsoft.com/office/drawing/2014/main" id="{317E2733-BDA8-42B3-B2F8-C5FC13966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740" y="0"/>
            <a:ext cx="1503016" cy="1455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สี่เหลี่ยมผืนผ้า 18">
            <a:extLst>
              <a:ext uri="{FF2B5EF4-FFF2-40B4-BE49-F238E27FC236}">
                <a16:creationId xmlns:a16="http://schemas.microsoft.com/office/drawing/2014/main" id="{C469700C-70D2-45CC-8D68-0EFC6870FDAE}"/>
              </a:ext>
            </a:extLst>
          </p:cNvPr>
          <p:cNvSpPr/>
          <p:nvPr/>
        </p:nvSpPr>
        <p:spPr>
          <a:xfrm>
            <a:off x="388623" y="9151632"/>
            <a:ext cx="2476500" cy="6910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CC0000"/>
                </a:solidFill>
                <a:latin typeface="TH KoHo" panose="02000506000000020004" pitchFamily="2" charset="-34"/>
                <a:cs typeface="TH KoHo" panose="02000506000000020004" pitchFamily="2" charset="-34"/>
              </a:rPr>
              <a:t>ภาษี ป้าย</a:t>
            </a:r>
          </a:p>
          <a:p>
            <a:pPr algn="ctr"/>
            <a:r>
              <a:rPr lang="th-TH" sz="1200" b="1" dirty="0">
                <a:solidFill>
                  <a:srgbClr val="CC0000"/>
                </a:solidFill>
                <a:latin typeface="TH KoHo" panose="02000506000000020004" pitchFamily="2" charset="-34"/>
                <a:cs typeface="TH KoHo" panose="02000506000000020004" pitchFamily="2" charset="-34"/>
              </a:rPr>
              <a:t>ยื่นแบบแสดงรายการ</a:t>
            </a:r>
          </a:p>
          <a:p>
            <a:pPr algn="ctr"/>
            <a:r>
              <a:rPr lang="th-TH" sz="1200" b="1" dirty="0">
                <a:solidFill>
                  <a:srgbClr val="CC0000"/>
                </a:solidFill>
                <a:latin typeface="TH KoHo" panose="02000506000000020004" pitchFamily="2" charset="-34"/>
                <a:cs typeface="TH KoHo" panose="02000506000000020004" pitchFamily="2" charset="-34"/>
              </a:rPr>
              <a:t>มกราคม – มีนาคม 2563</a:t>
            </a:r>
            <a:endParaRPr lang="en-US" sz="1200" b="1" dirty="0">
              <a:solidFill>
                <a:srgbClr val="CC0000"/>
              </a:solidFill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sp>
        <p:nvSpPr>
          <p:cNvPr id="33" name="สี่เหลี่ยมผืนผ้า 32">
            <a:extLst>
              <a:ext uri="{FF2B5EF4-FFF2-40B4-BE49-F238E27FC236}">
                <a16:creationId xmlns:a16="http://schemas.microsoft.com/office/drawing/2014/main" id="{B43702D7-080D-4324-A620-F94BB6865A23}"/>
              </a:ext>
            </a:extLst>
          </p:cNvPr>
          <p:cNvSpPr/>
          <p:nvPr/>
        </p:nvSpPr>
        <p:spPr>
          <a:xfrm>
            <a:off x="3733798" y="9208123"/>
            <a:ext cx="3032759" cy="5780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solidFill>
                  <a:srgbClr val="0066FF"/>
                </a:solidFill>
                <a:latin typeface="TH KoHo" panose="02000506000000020004" pitchFamily="2" charset="-34"/>
                <a:cs typeface="TH KoHo" panose="02000506000000020004" pitchFamily="2" charset="-34"/>
              </a:rPr>
              <a:t>ติดต่อสอบถามได้ที่                                      องค์บริหารส่วนตำบลสะนอ โทร. 073-439275</a:t>
            </a:r>
            <a:endParaRPr lang="en-US" sz="1400" b="1" dirty="0">
              <a:solidFill>
                <a:srgbClr val="0066FF"/>
              </a:solidFill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sp>
        <p:nvSpPr>
          <p:cNvPr id="36" name="สี่เหลี่ยมผืนผ้า 35">
            <a:extLst>
              <a:ext uri="{FF2B5EF4-FFF2-40B4-BE49-F238E27FC236}">
                <a16:creationId xmlns:a16="http://schemas.microsoft.com/office/drawing/2014/main" id="{3628FE1F-8336-4572-B7C6-96326DC8DDB4}"/>
              </a:ext>
            </a:extLst>
          </p:cNvPr>
          <p:cNvSpPr/>
          <p:nvPr/>
        </p:nvSpPr>
        <p:spPr>
          <a:xfrm>
            <a:off x="735329" y="7028516"/>
            <a:ext cx="5391151" cy="6910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b="1" dirty="0">
                <a:latin typeface="TH KoHo" panose="02000506000000020004" pitchFamily="2" charset="-34"/>
                <a:cs typeface="TH KoHo" panose="02000506000000020004" pitchFamily="2" charset="-34"/>
              </a:rPr>
              <a:t>รัฐมนตรีว่าการกระทรวงมหาดไทยเห็นชอบให้ขยายกำหนดเวลาดำเนินการตามพระราชบัญญัติภาษีที่ดินและสิ่งปลูกสร้าง พ.ศ. 2562 เป็นการทั่วไป เฉพาะการจัดเก็บภาษีปี 2563</a:t>
            </a:r>
            <a:endParaRPr lang="en-US" sz="1400" b="1" dirty="0">
              <a:latin typeface="TH KoHo" panose="02000506000000020004" pitchFamily="2" charset="-34"/>
              <a:cs typeface="TH KoHo" panose="02000506000000020004" pitchFamily="2" charset="-34"/>
            </a:endParaRPr>
          </a:p>
        </p:txBody>
      </p:sp>
      <p:graphicFrame>
        <p:nvGraphicFramePr>
          <p:cNvPr id="37" name="ตาราง 37">
            <a:extLst>
              <a:ext uri="{FF2B5EF4-FFF2-40B4-BE49-F238E27FC236}">
                <a16:creationId xmlns:a16="http://schemas.microsoft.com/office/drawing/2014/main" id="{5C00414A-D758-4D70-9F3A-181E38C99B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227661"/>
              </p:ext>
            </p:extLst>
          </p:nvPr>
        </p:nvGraphicFramePr>
        <p:xfrm>
          <a:off x="735329" y="7747969"/>
          <a:ext cx="539115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050">
                  <a:extLst>
                    <a:ext uri="{9D8B030D-6E8A-4147-A177-3AD203B41FA5}">
                      <a16:colId xmlns:a16="http://schemas.microsoft.com/office/drawing/2014/main" val="3202509229"/>
                    </a:ext>
                  </a:extLst>
                </a:gridCol>
                <a:gridCol w="1797050">
                  <a:extLst>
                    <a:ext uri="{9D8B030D-6E8A-4147-A177-3AD203B41FA5}">
                      <a16:colId xmlns:a16="http://schemas.microsoft.com/office/drawing/2014/main" val="3676311544"/>
                    </a:ext>
                  </a:extLst>
                </a:gridCol>
                <a:gridCol w="1797050">
                  <a:extLst>
                    <a:ext uri="{9D8B030D-6E8A-4147-A177-3AD203B41FA5}">
                      <a16:colId xmlns:a16="http://schemas.microsoft.com/office/drawing/2014/main" val="16497659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KoHo" panose="02000506000000020004" pitchFamily="2" charset="-34"/>
                          <a:cs typeface="TH KoHo" panose="02000506000000020004" pitchFamily="2" charset="-34"/>
                        </a:rPr>
                        <a:t>รายการ</a:t>
                      </a:r>
                      <a:endParaRPr lang="en-US" sz="1600" dirty="0">
                        <a:latin typeface="TH KoHo" panose="02000506000000020004" pitchFamily="2" charset="-34"/>
                        <a:cs typeface="TH KoHo" panose="02000506000000020004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KoHo" panose="02000506000000020004" pitchFamily="2" charset="-34"/>
                          <a:cs typeface="TH KoHo" panose="02000506000000020004" pitchFamily="2" charset="-34"/>
                        </a:rPr>
                        <a:t>ระยะเวลาตามกฎหมาย</a:t>
                      </a:r>
                      <a:endParaRPr lang="en-US" sz="1600" dirty="0">
                        <a:latin typeface="TH KoHo" panose="02000506000000020004" pitchFamily="2" charset="-34"/>
                        <a:cs typeface="TH KoHo" panose="02000506000000020004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H KoHo" panose="02000506000000020004" pitchFamily="2" charset="-34"/>
                          <a:cs typeface="TH KoHo" panose="02000506000000020004" pitchFamily="2" charset="-34"/>
                        </a:rPr>
                        <a:t>ระยะเวลาที่ขยายออกไป</a:t>
                      </a:r>
                      <a:endParaRPr lang="en-US" sz="1600" dirty="0">
                        <a:latin typeface="TH KoHo" panose="02000506000000020004" pitchFamily="2" charset="-34"/>
                        <a:cs typeface="TH KoHo" panose="02000506000000020004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858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h-TH" sz="1200" dirty="0">
                          <a:latin typeface="TH KoHo" panose="02000506000000020004" pitchFamily="2" charset="-34"/>
                          <a:cs typeface="TH KoHo" panose="02000506000000020004" pitchFamily="2" charset="-34"/>
                        </a:rPr>
                        <a:t>การแจ้งการประเมินภาษีโดยส่งแบบประเมินภาษีให้แก่ผู้เสียภาษี</a:t>
                      </a:r>
                      <a:endParaRPr lang="en-US" sz="1200" dirty="0">
                        <a:latin typeface="TH KoHo" panose="02000506000000020004" pitchFamily="2" charset="-34"/>
                        <a:cs typeface="TH KoHo" panose="02000506000000020004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200" dirty="0">
                          <a:latin typeface="TH KoHo" panose="02000506000000020004" pitchFamily="2" charset="-34"/>
                          <a:cs typeface="TH KoHo" panose="02000506000000020004" pitchFamily="2" charset="-34"/>
                        </a:rPr>
                        <a:t>ภายในเดือนกุมภาพันธ์ 2563</a:t>
                      </a:r>
                      <a:endParaRPr lang="en-US" sz="1200" dirty="0">
                        <a:latin typeface="TH KoHo" panose="02000506000000020004" pitchFamily="2" charset="-34"/>
                        <a:cs typeface="TH KoHo" panose="02000506000000020004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200" dirty="0">
                          <a:latin typeface="TH KoHo" panose="02000506000000020004" pitchFamily="2" charset="-34"/>
                          <a:cs typeface="TH KoHo" panose="02000506000000020004" pitchFamily="2" charset="-34"/>
                        </a:rPr>
                        <a:t>ภายในเดือนมิถุนายน 2563</a:t>
                      </a:r>
                      <a:endParaRPr lang="en-US" sz="1200" dirty="0">
                        <a:latin typeface="TH KoHo" panose="02000506000000020004" pitchFamily="2" charset="-34"/>
                        <a:cs typeface="TH KoHo" panose="02000506000000020004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610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h-TH" sz="1200" dirty="0">
                          <a:latin typeface="TH KoHo" panose="02000506000000020004" pitchFamily="2" charset="-34"/>
                          <a:cs typeface="TH KoHo" panose="02000506000000020004" pitchFamily="2" charset="-34"/>
                        </a:rPr>
                        <a:t>การชำระภาษีตามแบบแจ้ง                   การประเมินภาษี</a:t>
                      </a:r>
                      <a:endParaRPr lang="en-US" sz="1200" dirty="0">
                        <a:latin typeface="TH KoHo" panose="02000506000000020004" pitchFamily="2" charset="-34"/>
                        <a:cs typeface="TH KoHo" panose="02000506000000020004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200" dirty="0">
                          <a:latin typeface="TH KoHo" panose="02000506000000020004" pitchFamily="2" charset="-34"/>
                          <a:cs typeface="TH KoHo" panose="02000506000000020004" pitchFamily="2" charset="-34"/>
                        </a:rPr>
                        <a:t>ภายในเดือนเมษายน 2563</a:t>
                      </a:r>
                      <a:endParaRPr lang="en-US" sz="1200" dirty="0">
                        <a:latin typeface="TH KoHo" panose="02000506000000020004" pitchFamily="2" charset="-34"/>
                        <a:cs typeface="TH KoHo" panose="02000506000000020004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200" dirty="0">
                          <a:latin typeface="TH KoHo" panose="02000506000000020004" pitchFamily="2" charset="-34"/>
                          <a:cs typeface="TH KoHo" panose="02000506000000020004" pitchFamily="2" charset="-34"/>
                        </a:rPr>
                        <a:t>ภายในเดือนสิงหาคม 2563</a:t>
                      </a:r>
                      <a:endParaRPr lang="en-US" sz="1200" dirty="0">
                        <a:latin typeface="TH KoHo" panose="02000506000000020004" pitchFamily="2" charset="-34"/>
                        <a:cs typeface="TH KoHo" panose="02000506000000020004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591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626947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8688</TotalTime>
  <Words>176</Words>
  <Application>Microsoft Office PowerPoint</Application>
  <PresentationFormat>กระดาษ A4 (210x297 มม.)</PresentationFormat>
  <Paragraphs>28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Arial</vt:lpstr>
      <vt:lpstr>Calibri</vt:lpstr>
      <vt:lpstr>TH KoHo</vt:lpstr>
      <vt:lpstr>TH SarabunPSK</vt:lpstr>
      <vt:lpstr>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COM03</dc:creator>
  <cp:lastModifiedBy>ASUS</cp:lastModifiedBy>
  <cp:revision>525</cp:revision>
  <cp:lastPrinted>2021-06-11T08:12:09Z</cp:lastPrinted>
  <dcterms:created xsi:type="dcterms:W3CDTF">2015-06-17T01:06:58Z</dcterms:created>
  <dcterms:modified xsi:type="dcterms:W3CDTF">2021-06-11T08:12:24Z</dcterms:modified>
</cp:coreProperties>
</file>